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76" r:id="rId2"/>
    <p:sldId id="257" r:id="rId3"/>
    <p:sldId id="338" r:id="rId4"/>
    <p:sldId id="356" r:id="rId5"/>
    <p:sldId id="368" r:id="rId6"/>
    <p:sldId id="357" r:id="rId7"/>
    <p:sldId id="339" r:id="rId8"/>
    <p:sldId id="340" r:id="rId9"/>
    <p:sldId id="350" r:id="rId10"/>
    <p:sldId id="352" r:id="rId11"/>
    <p:sldId id="358" r:id="rId12"/>
    <p:sldId id="351" r:id="rId13"/>
    <p:sldId id="359" r:id="rId14"/>
    <p:sldId id="362" r:id="rId15"/>
    <p:sldId id="363" r:id="rId16"/>
    <p:sldId id="36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5A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750" autoAdjust="0"/>
  </p:normalViewPr>
  <p:slideViewPr>
    <p:cSldViewPr>
      <p:cViewPr varScale="1">
        <p:scale>
          <a:sx n="67" d="100"/>
          <a:sy n="67" d="100"/>
        </p:scale>
        <p:origin x="624" y="46"/>
      </p:cViewPr>
      <p:guideLst>
        <p:guide orient="horz" pos="2160"/>
        <p:guide pos="3840"/>
      </p:guideLst>
    </p:cSldViewPr>
  </p:slideViewPr>
  <p:notesTextViewPr>
    <p:cViewPr>
      <p:scale>
        <a:sx n="1" d="1"/>
        <a:sy n="1" d="1"/>
      </p:scale>
      <p:origin x="0" y="0"/>
    </p:cViewPr>
  </p:notesTextViewPr>
  <p:sorterViewPr>
    <p:cViewPr>
      <p:scale>
        <a:sx n="110" d="100"/>
        <a:sy n="110" d="100"/>
      </p:scale>
      <p:origin x="0" y="-195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97C4B1-3013-4AE2-92D9-858D4F57A134}" type="datetimeFigureOut">
              <a:rPr lang="en-GB" smtClean="0"/>
              <a:t>20/10/2020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CB343D-1B7C-43AD-898C-60A0306EF3E3}" type="slidenum">
              <a:rPr lang="en-GB" smtClean="0"/>
              <a:t>‹#›</a:t>
            </a:fld>
            <a:endParaRPr lang="en-GB"/>
          </a:p>
        </p:txBody>
      </p:sp>
    </p:spTree>
    <p:extLst>
      <p:ext uri="{BB962C8B-B14F-4D97-AF65-F5344CB8AC3E}">
        <p14:creationId xmlns:p14="http://schemas.microsoft.com/office/powerpoint/2010/main" val="2579143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CB343D-1B7C-43AD-898C-60A0306EF3E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1140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CB343D-1B7C-43AD-898C-60A0306EF3E3}" type="slidenum">
              <a:rPr lang="en-GB" smtClean="0"/>
              <a:t>4</a:t>
            </a:fld>
            <a:endParaRPr lang="en-GB"/>
          </a:p>
        </p:txBody>
      </p:sp>
    </p:spTree>
    <p:extLst>
      <p:ext uri="{BB962C8B-B14F-4D97-AF65-F5344CB8AC3E}">
        <p14:creationId xmlns:p14="http://schemas.microsoft.com/office/powerpoint/2010/main" val="3282946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look at your GP record yourself – here is mine</a:t>
            </a:r>
          </a:p>
          <a:p>
            <a:r>
              <a:rPr lang="en-GB" dirty="0"/>
              <a:t>Here we see an initial list of tests , and you can look at particular one</a:t>
            </a:r>
          </a:p>
          <a:p>
            <a:r>
              <a:rPr lang="en-GB" dirty="0"/>
              <a:t>Here I’m looking at some tests done on 4 June 2019</a:t>
            </a:r>
          </a:p>
          <a:p>
            <a:r>
              <a:rPr lang="en-GB" dirty="0"/>
              <a:t>The data comes directly from laboratory systems, straight back into the GP system</a:t>
            </a:r>
          </a:p>
          <a:p>
            <a:r>
              <a:rPr lang="en-GB" dirty="0"/>
              <a:t>If we look at just one of these lines, you begin to see the detailed information</a:t>
            </a:r>
          </a:p>
          <a:p>
            <a:endParaRPr lang="en-GB" dirty="0"/>
          </a:p>
          <a:p>
            <a:r>
              <a:rPr lang="en-GB" dirty="0"/>
              <a:t>An I wanted to show you a slightly different test result.  This is from an X-ray that I had in December 2018</a:t>
            </a:r>
          </a:p>
        </p:txBody>
      </p:sp>
      <p:sp>
        <p:nvSpPr>
          <p:cNvPr id="4" name="Slide Number Placeholder 3"/>
          <p:cNvSpPr>
            <a:spLocks noGrp="1"/>
          </p:cNvSpPr>
          <p:nvPr>
            <p:ph type="sldNum" sz="quarter" idx="5"/>
          </p:nvPr>
        </p:nvSpPr>
        <p:spPr/>
        <p:txBody>
          <a:bodyPr/>
          <a:lstStyle/>
          <a:p>
            <a:fld id="{E5CB343D-1B7C-43AD-898C-60A0306EF3E3}" type="slidenum">
              <a:rPr lang="en-GB" smtClean="0"/>
              <a:t>5</a:t>
            </a:fld>
            <a:endParaRPr lang="en-GB"/>
          </a:p>
        </p:txBody>
      </p:sp>
    </p:spTree>
    <p:extLst>
      <p:ext uri="{BB962C8B-B14F-4D97-AF65-F5344CB8AC3E}">
        <p14:creationId xmlns:p14="http://schemas.microsoft.com/office/powerpoint/2010/main" val="928915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Contrast this with the lab results you’ve just seen…..</a:t>
            </a:r>
          </a:p>
          <a:p>
            <a:r>
              <a:rPr lang="en-GB" dirty="0"/>
              <a:t>These are READ codes</a:t>
            </a:r>
          </a:p>
          <a:p>
            <a:endParaRPr lang="en-GB" dirty="0"/>
          </a:p>
        </p:txBody>
      </p:sp>
      <p:sp>
        <p:nvSpPr>
          <p:cNvPr id="4" name="Slide Number Placeholder 3"/>
          <p:cNvSpPr>
            <a:spLocks noGrp="1"/>
          </p:cNvSpPr>
          <p:nvPr>
            <p:ph type="sldNum" sz="quarter" idx="5"/>
          </p:nvPr>
        </p:nvSpPr>
        <p:spPr/>
        <p:txBody>
          <a:bodyPr/>
          <a:lstStyle/>
          <a:p>
            <a:fld id="{E5CB343D-1B7C-43AD-898C-60A0306EF3E3}" type="slidenum">
              <a:rPr lang="en-GB" smtClean="0"/>
              <a:t>6</a:t>
            </a:fld>
            <a:endParaRPr lang="en-GB"/>
          </a:p>
        </p:txBody>
      </p:sp>
    </p:spTree>
    <p:extLst>
      <p:ext uri="{BB962C8B-B14F-4D97-AF65-F5344CB8AC3E}">
        <p14:creationId xmlns:p14="http://schemas.microsoft.com/office/powerpoint/2010/main" val="3092763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3E84E7-8EE5-4F9A-A375-0ED192553312}"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A88719-3902-47B1-BAF8-BA9EDE67706D}" type="slidenum">
              <a:rPr lang="en-GB" smtClean="0"/>
              <a:t>‹#›</a:t>
            </a:fld>
            <a:endParaRPr lang="en-GB"/>
          </a:p>
        </p:txBody>
      </p:sp>
    </p:spTree>
    <p:extLst>
      <p:ext uri="{BB962C8B-B14F-4D97-AF65-F5344CB8AC3E}">
        <p14:creationId xmlns:p14="http://schemas.microsoft.com/office/powerpoint/2010/main" val="260106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3E84E7-8EE5-4F9A-A375-0ED192553312}"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A88719-3902-47B1-BAF8-BA9EDE67706D}" type="slidenum">
              <a:rPr lang="en-GB" smtClean="0"/>
              <a:t>‹#›</a:t>
            </a:fld>
            <a:endParaRPr lang="en-GB"/>
          </a:p>
        </p:txBody>
      </p:sp>
    </p:spTree>
    <p:extLst>
      <p:ext uri="{BB962C8B-B14F-4D97-AF65-F5344CB8AC3E}">
        <p14:creationId xmlns:p14="http://schemas.microsoft.com/office/powerpoint/2010/main" val="1079243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3E84E7-8EE5-4F9A-A375-0ED192553312}"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A88719-3902-47B1-BAF8-BA9EDE67706D}" type="slidenum">
              <a:rPr lang="en-GB" smtClean="0"/>
              <a:t>‹#›</a:t>
            </a:fld>
            <a:endParaRPr lang="en-GB"/>
          </a:p>
        </p:txBody>
      </p:sp>
    </p:spTree>
    <p:extLst>
      <p:ext uri="{BB962C8B-B14F-4D97-AF65-F5344CB8AC3E}">
        <p14:creationId xmlns:p14="http://schemas.microsoft.com/office/powerpoint/2010/main" val="3530187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390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3E84E7-8EE5-4F9A-A375-0ED192553312}"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A88719-3902-47B1-BAF8-BA9EDE67706D}" type="slidenum">
              <a:rPr lang="en-GB" smtClean="0"/>
              <a:t>‹#›</a:t>
            </a:fld>
            <a:endParaRPr lang="en-GB"/>
          </a:p>
        </p:txBody>
      </p:sp>
    </p:spTree>
    <p:extLst>
      <p:ext uri="{BB962C8B-B14F-4D97-AF65-F5344CB8AC3E}">
        <p14:creationId xmlns:p14="http://schemas.microsoft.com/office/powerpoint/2010/main" val="1046098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3E84E7-8EE5-4F9A-A375-0ED192553312}"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A88719-3902-47B1-BAF8-BA9EDE67706D}" type="slidenum">
              <a:rPr lang="en-GB" smtClean="0"/>
              <a:t>‹#›</a:t>
            </a:fld>
            <a:endParaRPr lang="en-GB"/>
          </a:p>
        </p:txBody>
      </p:sp>
    </p:spTree>
    <p:extLst>
      <p:ext uri="{BB962C8B-B14F-4D97-AF65-F5344CB8AC3E}">
        <p14:creationId xmlns:p14="http://schemas.microsoft.com/office/powerpoint/2010/main" val="438517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3E84E7-8EE5-4F9A-A375-0ED192553312}" type="datetimeFigureOut">
              <a:rPr lang="en-GB" smtClean="0"/>
              <a:t>20/10/2020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A88719-3902-47B1-BAF8-BA9EDE67706D}" type="slidenum">
              <a:rPr lang="en-GB" smtClean="0"/>
              <a:t>‹#›</a:t>
            </a:fld>
            <a:endParaRPr lang="en-GB"/>
          </a:p>
        </p:txBody>
      </p:sp>
    </p:spTree>
    <p:extLst>
      <p:ext uri="{BB962C8B-B14F-4D97-AF65-F5344CB8AC3E}">
        <p14:creationId xmlns:p14="http://schemas.microsoft.com/office/powerpoint/2010/main" val="1175288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3E84E7-8EE5-4F9A-A375-0ED192553312}" type="datetimeFigureOut">
              <a:rPr lang="en-GB" smtClean="0"/>
              <a:t>20/10/2020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A88719-3902-47B1-BAF8-BA9EDE67706D}" type="slidenum">
              <a:rPr lang="en-GB" smtClean="0"/>
              <a:t>‹#›</a:t>
            </a:fld>
            <a:endParaRPr lang="en-GB"/>
          </a:p>
        </p:txBody>
      </p:sp>
    </p:spTree>
    <p:extLst>
      <p:ext uri="{BB962C8B-B14F-4D97-AF65-F5344CB8AC3E}">
        <p14:creationId xmlns:p14="http://schemas.microsoft.com/office/powerpoint/2010/main" val="1532255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3E84E7-8EE5-4F9A-A375-0ED192553312}" type="datetimeFigureOut">
              <a:rPr lang="en-GB" smtClean="0"/>
              <a:t>20/10/2020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A88719-3902-47B1-BAF8-BA9EDE67706D}" type="slidenum">
              <a:rPr lang="en-GB" smtClean="0"/>
              <a:t>‹#›</a:t>
            </a:fld>
            <a:endParaRPr lang="en-GB"/>
          </a:p>
        </p:txBody>
      </p:sp>
    </p:spTree>
    <p:extLst>
      <p:ext uri="{BB962C8B-B14F-4D97-AF65-F5344CB8AC3E}">
        <p14:creationId xmlns:p14="http://schemas.microsoft.com/office/powerpoint/2010/main" val="3578959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3E84E7-8EE5-4F9A-A375-0ED192553312}" type="datetimeFigureOut">
              <a:rPr lang="en-GB" smtClean="0"/>
              <a:t>20/10/2020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EA88719-3902-47B1-BAF8-BA9EDE67706D}" type="slidenum">
              <a:rPr lang="en-GB" smtClean="0"/>
              <a:t>‹#›</a:t>
            </a:fld>
            <a:endParaRPr lang="en-GB"/>
          </a:p>
        </p:txBody>
      </p:sp>
    </p:spTree>
    <p:extLst>
      <p:ext uri="{BB962C8B-B14F-4D97-AF65-F5344CB8AC3E}">
        <p14:creationId xmlns:p14="http://schemas.microsoft.com/office/powerpoint/2010/main" val="56793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3E84E7-8EE5-4F9A-A375-0ED192553312}" type="datetimeFigureOut">
              <a:rPr lang="en-GB" smtClean="0"/>
              <a:t>20/10/2020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A88719-3902-47B1-BAF8-BA9EDE67706D}" type="slidenum">
              <a:rPr lang="en-GB" smtClean="0"/>
              <a:t>‹#›</a:t>
            </a:fld>
            <a:endParaRPr lang="en-GB"/>
          </a:p>
        </p:txBody>
      </p:sp>
    </p:spTree>
    <p:extLst>
      <p:ext uri="{BB962C8B-B14F-4D97-AF65-F5344CB8AC3E}">
        <p14:creationId xmlns:p14="http://schemas.microsoft.com/office/powerpoint/2010/main" val="1985790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3E84E7-8EE5-4F9A-A375-0ED192553312}" type="datetimeFigureOut">
              <a:rPr lang="en-GB" smtClean="0"/>
              <a:t>20/10/2020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A88719-3902-47B1-BAF8-BA9EDE67706D}" type="slidenum">
              <a:rPr lang="en-GB" smtClean="0"/>
              <a:t>‹#›</a:t>
            </a:fld>
            <a:endParaRPr lang="en-GB"/>
          </a:p>
        </p:txBody>
      </p:sp>
    </p:spTree>
    <p:extLst>
      <p:ext uri="{BB962C8B-B14F-4D97-AF65-F5344CB8AC3E}">
        <p14:creationId xmlns:p14="http://schemas.microsoft.com/office/powerpoint/2010/main" val="551623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3E84E7-8EE5-4F9A-A375-0ED192553312}" type="datetimeFigureOut">
              <a:rPr lang="en-GB" smtClean="0"/>
              <a:t>20/10/2020</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88719-3902-47B1-BAF8-BA9EDE67706D}" type="slidenum">
              <a:rPr lang="en-GB" smtClean="0"/>
              <a:t>‹#›</a:t>
            </a:fld>
            <a:endParaRPr lang="en-GB"/>
          </a:p>
        </p:txBody>
      </p:sp>
    </p:spTree>
    <p:extLst>
      <p:ext uri="{BB962C8B-B14F-4D97-AF65-F5344CB8AC3E}">
        <p14:creationId xmlns:p14="http://schemas.microsoft.com/office/powerpoint/2010/main" val="2715829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ngland.nhs.uk/wp-content/uploads/2016/11/pat-guid-clr-your-gp-record-bw.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oldstationsurgery.nhs.uk/wp-content/uploads/sites/463/2016/11/WGR-A5Leaflet-EngWelsh-Flip-print.pdf"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066800"/>
            <a:ext cx="7772400" cy="2133600"/>
          </a:xfrm>
        </p:spPr>
        <p:txBody>
          <a:bodyPr>
            <a:normAutofit/>
          </a:bodyPr>
          <a:lstStyle/>
          <a:p>
            <a:r>
              <a:rPr lang="en-GB" dirty="0"/>
              <a:t>DATA-CAN PPIE Meeting</a:t>
            </a:r>
            <a:br>
              <a:rPr lang="en-GB" dirty="0"/>
            </a:br>
            <a:r>
              <a:rPr lang="en-GB" dirty="0"/>
              <a:t>“From consultation to dataset”</a:t>
            </a:r>
            <a:br>
              <a:rPr lang="en-GB" b="1" dirty="0"/>
            </a:br>
            <a:r>
              <a:rPr lang="en-GB" sz="3200" dirty="0">
                <a:solidFill>
                  <a:schemeClr val="accent1"/>
                </a:solidFill>
              </a:rPr>
              <a:t>PART 1 – Data to manage your care</a:t>
            </a:r>
          </a:p>
        </p:txBody>
      </p:sp>
      <p:sp>
        <p:nvSpPr>
          <p:cNvPr id="8" name="Subtitle 7">
            <a:extLst>
              <a:ext uri="{FF2B5EF4-FFF2-40B4-BE49-F238E27FC236}">
                <a16:creationId xmlns:a16="http://schemas.microsoft.com/office/drawing/2014/main" id="{3DE2ED00-77CA-4A81-9A14-5B46FA71FC08}"/>
              </a:ext>
            </a:extLst>
          </p:cNvPr>
          <p:cNvSpPr>
            <a:spLocks noGrp="1"/>
          </p:cNvSpPr>
          <p:nvPr>
            <p:ph type="subTitle" idx="1"/>
          </p:nvPr>
        </p:nvSpPr>
        <p:spPr/>
        <p:txBody>
          <a:bodyPr/>
          <a:lstStyle/>
          <a:p>
            <a:r>
              <a:rPr lang="en-GB" dirty="0"/>
              <a:t>“Real-time data”</a:t>
            </a:r>
          </a:p>
        </p:txBody>
      </p:sp>
    </p:spTree>
    <p:extLst>
      <p:ext uri="{BB962C8B-B14F-4D97-AF65-F5344CB8AC3E}">
        <p14:creationId xmlns:p14="http://schemas.microsoft.com/office/powerpoint/2010/main" val="3342163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932B5-5535-4F80-912C-5F8C86EDBAE5}"/>
              </a:ext>
            </a:extLst>
          </p:cNvPr>
          <p:cNvSpPr>
            <a:spLocks noGrp="1"/>
          </p:cNvSpPr>
          <p:nvPr>
            <p:ph type="title"/>
          </p:nvPr>
        </p:nvSpPr>
        <p:spPr/>
        <p:txBody>
          <a:bodyPr/>
          <a:lstStyle/>
          <a:p>
            <a:r>
              <a:rPr lang="en-GB" dirty="0"/>
              <a:t>Your hospital record…….</a:t>
            </a:r>
          </a:p>
        </p:txBody>
      </p:sp>
      <p:sp>
        <p:nvSpPr>
          <p:cNvPr id="3" name="Content Placeholder 2">
            <a:extLst>
              <a:ext uri="{FF2B5EF4-FFF2-40B4-BE49-F238E27FC236}">
                <a16:creationId xmlns:a16="http://schemas.microsoft.com/office/drawing/2014/main" id="{F13BB0AE-8E44-4629-8238-0AE90562219A}"/>
              </a:ext>
            </a:extLst>
          </p:cNvPr>
          <p:cNvSpPr>
            <a:spLocks noGrp="1"/>
          </p:cNvSpPr>
          <p:nvPr>
            <p:ph idx="1"/>
          </p:nvPr>
        </p:nvSpPr>
        <p:spPr/>
        <p:txBody>
          <a:bodyPr/>
          <a:lstStyle/>
          <a:p>
            <a:endParaRPr lang="en-GB" dirty="0"/>
          </a:p>
        </p:txBody>
      </p:sp>
      <p:pic>
        <p:nvPicPr>
          <p:cNvPr id="6146" name="Picture 2" descr="Leeds Teaching Hospitals approves continuation of EHR development">
            <a:extLst>
              <a:ext uri="{FF2B5EF4-FFF2-40B4-BE49-F238E27FC236}">
                <a16:creationId xmlns:a16="http://schemas.microsoft.com/office/drawing/2014/main" id="{312B5B6D-DCE4-4AAE-AD58-1A3191B7F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0785" y="3155241"/>
            <a:ext cx="5286375" cy="31432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table&#10;&#10;Description automatically generated">
            <a:extLst>
              <a:ext uri="{FF2B5EF4-FFF2-40B4-BE49-F238E27FC236}">
                <a16:creationId xmlns:a16="http://schemas.microsoft.com/office/drawing/2014/main" id="{BE7D783A-38A5-43AD-8FE4-131FA0B4E7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3128799"/>
            <a:ext cx="4267200" cy="3200400"/>
          </a:xfrm>
          <a:prstGeom prst="rect">
            <a:avLst/>
          </a:prstGeom>
        </p:spPr>
      </p:pic>
    </p:spTree>
    <p:extLst>
      <p:ext uri="{BB962C8B-B14F-4D97-AF65-F5344CB8AC3E}">
        <p14:creationId xmlns:p14="http://schemas.microsoft.com/office/powerpoint/2010/main" val="976411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F366D-8EC5-451C-B134-05D44AC9B219}"/>
              </a:ext>
            </a:extLst>
          </p:cNvPr>
          <p:cNvSpPr>
            <a:spLocks noGrp="1"/>
          </p:cNvSpPr>
          <p:nvPr>
            <p:ph type="title"/>
          </p:nvPr>
        </p:nvSpPr>
        <p:spPr/>
        <p:txBody>
          <a:bodyPr/>
          <a:lstStyle/>
          <a:p>
            <a:r>
              <a:rPr lang="en-GB" dirty="0"/>
              <a:t>Your hospital record…….</a:t>
            </a:r>
          </a:p>
        </p:txBody>
      </p:sp>
      <p:sp>
        <p:nvSpPr>
          <p:cNvPr id="3" name="Content Placeholder 2">
            <a:extLst>
              <a:ext uri="{FF2B5EF4-FFF2-40B4-BE49-F238E27FC236}">
                <a16:creationId xmlns:a16="http://schemas.microsoft.com/office/drawing/2014/main" id="{C79B0141-47FA-4057-BDF0-4D6EA7E4CE43}"/>
              </a:ext>
            </a:extLst>
          </p:cNvPr>
          <p:cNvSpPr>
            <a:spLocks noGrp="1"/>
          </p:cNvSpPr>
          <p:nvPr>
            <p:ph idx="1"/>
          </p:nvPr>
        </p:nvSpPr>
        <p:spPr/>
        <p:txBody>
          <a:bodyPr>
            <a:normAutofit lnSpcReduction="10000"/>
          </a:bodyPr>
          <a:lstStyle/>
          <a:p>
            <a:r>
              <a:rPr lang="en-GB" dirty="0"/>
              <a:t>Hand-written notes are typed-up by medical secretary or hospital medical records staff, into your electronic hospital record</a:t>
            </a:r>
          </a:p>
          <a:p>
            <a:r>
              <a:rPr lang="en-GB" dirty="0"/>
              <a:t>In some hospitals, your attendance, lab results, radiology and pathology results are on the same system.  In others, they are on separate systems, and the main hospital system holds summary details of the test results</a:t>
            </a:r>
          </a:p>
          <a:p>
            <a:r>
              <a:rPr lang="en-GB" dirty="0"/>
              <a:t>Images (e.g. X-rays) are held on separate systems, but can be viewed by the clinical teams</a:t>
            </a:r>
          </a:p>
        </p:txBody>
      </p:sp>
    </p:spTree>
    <p:extLst>
      <p:ext uri="{BB962C8B-B14F-4D97-AF65-F5344CB8AC3E}">
        <p14:creationId xmlns:p14="http://schemas.microsoft.com/office/powerpoint/2010/main" val="2571109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F366D-8EC5-451C-B134-05D44AC9B219}"/>
              </a:ext>
            </a:extLst>
          </p:cNvPr>
          <p:cNvSpPr>
            <a:spLocks noGrp="1"/>
          </p:cNvSpPr>
          <p:nvPr>
            <p:ph type="title"/>
          </p:nvPr>
        </p:nvSpPr>
        <p:spPr/>
        <p:txBody>
          <a:bodyPr/>
          <a:lstStyle/>
          <a:p>
            <a:r>
              <a:rPr lang="en-GB" dirty="0"/>
              <a:t>Your hospital record…….</a:t>
            </a:r>
          </a:p>
        </p:txBody>
      </p:sp>
      <p:sp>
        <p:nvSpPr>
          <p:cNvPr id="3" name="Content Placeholder 2">
            <a:extLst>
              <a:ext uri="{FF2B5EF4-FFF2-40B4-BE49-F238E27FC236}">
                <a16:creationId xmlns:a16="http://schemas.microsoft.com/office/drawing/2014/main" id="{C79B0141-47FA-4057-BDF0-4D6EA7E4CE43}"/>
              </a:ext>
            </a:extLst>
          </p:cNvPr>
          <p:cNvSpPr>
            <a:spLocks noGrp="1"/>
          </p:cNvSpPr>
          <p:nvPr>
            <p:ph idx="1"/>
          </p:nvPr>
        </p:nvSpPr>
        <p:spPr/>
        <p:txBody>
          <a:bodyPr>
            <a:normAutofit fontScale="92500" lnSpcReduction="20000"/>
          </a:bodyPr>
          <a:lstStyle/>
          <a:p>
            <a:r>
              <a:rPr lang="en-GB" dirty="0"/>
              <a:t>Your electronic data is largely held in codes</a:t>
            </a:r>
          </a:p>
          <a:p>
            <a:r>
              <a:rPr lang="en-GB" dirty="0"/>
              <a:t>But there is still a large amount of free-text</a:t>
            </a:r>
          </a:p>
          <a:p>
            <a:endParaRPr lang="en-GB" dirty="0"/>
          </a:p>
          <a:p>
            <a:r>
              <a:rPr lang="en-GB" dirty="0"/>
              <a:t>Text is easier to read</a:t>
            </a:r>
          </a:p>
          <a:p>
            <a:r>
              <a:rPr lang="en-GB" dirty="0"/>
              <a:t>Codes are easier to analyse, but</a:t>
            </a:r>
          </a:p>
          <a:p>
            <a:pPr lvl="1"/>
            <a:r>
              <a:rPr lang="en-GB" dirty="0"/>
              <a:t>There are several different coding systems</a:t>
            </a:r>
          </a:p>
          <a:p>
            <a:pPr lvl="1"/>
            <a:r>
              <a:rPr lang="en-GB" dirty="0"/>
              <a:t>Disease classifications</a:t>
            </a:r>
          </a:p>
          <a:p>
            <a:pPr lvl="1"/>
            <a:r>
              <a:rPr lang="en-GB" dirty="0"/>
              <a:t>Clinical procedures</a:t>
            </a:r>
          </a:p>
          <a:p>
            <a:pPr lvl="1"/>
            <a:r>
              <a:rPr lang="en-GB" dirty="0"/>
              <a:t>Treatments</a:t>
            </a:r>
          </a:p>
          <a:p>
            <a:r>
              <a:rPr lang="en-GB" dirty="0"/>
              <a:t>What, where, how, how much</a:t>
            </a:r>
          </a:p>
        </p:txBody>
      </p:sp>
    </p:spTree>
    <p:extLst>
      <p:ext uri="{BB962C8B-B14F-4D97-AF65-F5344CB8AC3E}">
        <p14:creationId xmlns:p14="http://schemas.microsoft.com/office/powerpoint/2010/main" val="3650696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F366D-8EC5-451C-B134-05D44AC9B219}"/>
              </a:ext>
            </a:extLst>
          </p:cNvPr>
          <p:cNvSpPr>
            <a:spLocks noGrp="1"/>
          </p:cNvSpPr>
          <p:nvPr>
            <p:ph type="title"/>
          </p:nvPr>
        </p:nvSpPr>
        <p:spPr/>
        <p:txBody>
          <a:bodyPr/>
          <a:lstStyle/>
          <a:p>
            <a:r>
              <a:rPr lang="en-GB" dirty="0"/>
              <a:t>Here is a hospital record…….</a:t>
            </a:r>
          </a:p>
        </p:txBody>
      </p:sp>
      <p:sp>
        <p:nvSpPr>
          <p:cNvPr id="3" name="Content Placeholder 2">
            <a:extLst>
              <a:ext uri="{FF2B5EF4-FFF2-40B4-BE49-F238E27FC236}">
                <a16:creationId xmlns:a16="http://schemas.microsoft.com/office/drawing/2014/main" id="{C79B0141-47FA-4057-BDF0-4D6EA7E4CE43}"/>
              </a:ext>
            </a:extLst>
          </p:cNvPr>
          <p:cNvSpPr>
            <a:spLocks noGrp="1"/>
          </p:cNvSpPr>
          <p:nvPr>
            <p:ph idx="1"/>
          </p:nvPr>
        </p:nvSpPr>
        <p:spPr/>
        <p:txBody>
          <a:bodyPr>
            <a:normAutofit fontScale="85000" lnSpcReduction="20000"/>
          </a:bodyPr>
          <a:lstStyle/>
          <a:p>
            <a:r>
              <a:rPr lang="en-GB" dirty="0"/>
              <a:t>Your data is largely held in codes</a:t>
            </a:r>
          </a:p>
          <a:p>
            <a:r>
              <a:rPr lang="en-GB" dirty="0"/>
              <a:t>But there is a lot of free-text</a:t>
            </a:r>
          </a:p>
          <a:p>
            <a:endParaRPr lang="en-GB" dirty="0"/>
          </a:p>
          <a:p>
            <a:r>
              <a:rPr lang="en-GB" dirty="0"/>
              <a:t>Text is easier to read</a:t>
            </a:r>
          </a:p>
          <a:p>
            <a:r>
              <a:rPr lang="en-GB" dirty="0"/>
              <a:t>Codes are easier to analyse, but</a:t>
            </a:r>
          </a:p>
          <a:p>
            <a:r>
              <a:rPr lang="en-GB" dirty="0"/>
              <a:t>There are several different coding systems</a:t>
            </a:r>
          </a:p>
          <a:p>
            <a:r>
              <a:rPr lang="en-GB" dirty="0"/>
              <a:t>Disease classifications</a:t>
            </a:r>
          </a:p>
          <a:p>
            <a:r>
              <a:rPr lang="en-GB" dirty="0"/>
              <a:t>Clinical procedures</a:t>
            </a:r>
          </a:p>
          <a:p>
            <a:r>
              <a:rPr lang="en-GB" dirty="0"/>
              <a:t>Treatments</a:t>
            </a:r>
          </a:p>
          <a:p>
            <a:r>
              <a:rPr lang="en-GB" dirty="0"/>
              <a:t>What, where, how, how much</a:t>
            </a:r>
          </a:p>
        </p:txBody>
      </p:sp>
      <p:pic>
        <p:nvPicPr>
          <p:cNvPr id="5122" name="Picture 2" descr="Metastatic Prostate cancer Icd 10">
            <a:extLst>
              <a:ext uri="{FF2B5EF4-FFF2-40B4-BE49-F238E27FC236}">
                <a16:creationId xmlns:a16="http://schemas.microsoft.com/office/drawing/2014/main" id="{6C4CBAEE-D6A8-4E76-A00B-B02A585639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152400"/>
            <a:ext cx="8077199" cy="628226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OPCS-4.6 codes agreed with the NHS Classifications Service 26/09/ PDF Free  Download">
            <a:extLst>
              <a:ext uri="{FF2B5EF4-FFF2-40B4-BE49-F238E27FC236}">
                <a16:creationId xmlns:a16="http://schemas.microsoft.com/office/drawing/2014/main" id="{D81BB860-AB1B-45C9-B055-86110F232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609600"/>
            <a:ext cx="48339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C79A008-530E-4BE6-BE61-14EA0A248EA8}"/>
              </a:ext>
            </a:extLst>
          </p:cNvPr>
          <p:cNvPicPr>
            <a:picLocks noChangeAspect="1"/>
          </p:cNvPicPr>
          <p:nvPr/>
        </p:nvPicPr>
        <p:blipFill>
          <a:blip r:embed="rId4"/>
          <a:stretch>
            <a:fillRect/>
          </a:stretch>
        </p:blipFill>
        <p:spPr>
          <a:xfrm rot="169400">
            <a:off x="1443463" y="379588"/>
            <a:ext cx="6358904" cy="9262606"/>
          </a:xfrm>
          <a:prstGeom prst="rect">
            <a:avLst/>
          </a:prstGeom>
          <a:solidFill>
            <a:schemeClr val="bg1"/>
          </a:solidFill>
          <a:ln>
            <a:solidFill>
              <a:schemeClr val="tx1"/>
            </a:solidFill>
          </a:ln>
        </p:spPr>
      </p:pic>
    </p:spTree>
    <p:extLst>
      <p:ext uri="{BB962C8B-B14F-4D97-AF65-F5344CB8AC3E}">
        <p14:creationId xmlns:p14="http://schemas.microsoft.com/office/powerpoint/2010/main" val="295896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5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F414-EFEB-47D9-85B7-CC0907D98E9C}"/>
              </a:ext>
            </a:extLst>
          </p:cNvPr>
          <p:cNvSpPr>
            <a:spLocks noGrp="1"/>
          </p:cNvSpPr>
          <p:nvPr>
            <p:ph type="title"/>
          </p:nvPr>
        </p:nvSpPr>
        <p:spPr>
          <a:xfrm>
            <a:off x="609600" y="274638"/>
            <a:ext cx="4267200" cy="1192212"/>
          </a:xfrm>
        </p:spPr>
        <p:txBody>
          <a:bodyPr>
            <a:normAutofit fontScale="90000"/>
          </a:bodyPr>
          <a:lstStyle/>
          <a:p>
            <a:pPr algn="l"/>
            <a:r>
              <a:rPr lang="en-GB" dirty="0"/>
              <a:t>If you are on a clinical trial….</a:t>
            </a:r>
          </a:p>
        </p:txBody>
      </p:sp>
      <p:sp>
        <p:nvSpPr>
          <p:cNvPr id="3" name="Content Placeholder 2">
            <a:extLst>
              <a:ext uri="{FF2B5EF4-FFF2-40B4-BE49-F238E27FC236}">
                <a16:creationId xmlns:a16="http://schemas.microsoft.com/office/drawing/2014/main" id="{C992E72A-F08A-4A1D-92A9-62623692B35D}"/>
              </a:ext>
            </a:extLst>
          </p:cNvPr>
          <p:cNvSpPr>
            <a:spLocks noGrp="1"/>
          </p:cNvSpPr>
          <p:nvPr>
            <p:ph idx="1"/>
          </p:nvPr>
        </p:nvSpPr>
        <p:spPr/>
        <p:txBody>
          <a:bodyPr/>
          <a:lstStyle/>
          <a:p>
            <a:endParaRPr lang="en-GB"/>
          </a:p>
        </p:txBody>
      </p:sp>
      <p:pic>
        <p:nvPicPr>
          <p:cNvPr id="10242" name="Picture 2" descr="CRF Design - CD BioSciences">
            <a:extLst>
              <a:ext uri="{FF2B5EF4-FFF2-40B4-BE49-F238E27FC236}">
                <a16:creationId xmlns:a16="http://schemas.microsoft.com/office/drawing/2014/main" id="{4EEDD922-C83D-4465-ACF5-D4E4975F15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0"/>
            <a:ext cx="5775201" cy="68770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ownload HD Hand Drawn Circle Png Transparent PNG Image - NicePNG.com">
            <a:extLst>
              <a:ext uri="{FF2B5EF4-FFF2-40B4-BE49-F238E27FC236}">
                <a16:creationId xmlns:a16="http://schemas.microsoft.com/office/drawing/2014/main" id="{420FF283-2BEF-4629-9365-81579DFF76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468438"/>
            <a:ext cx="2133600" cy="5579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ownload HD Hand Drawn Circle Png Transparent PNG Image - NicePNG.com">
            <a:extLst>
              <a:ext uri="{FF2B5EF4-FFF2-40B4-BE49-F238E27FC236}">
                <a16:creationId xmlns:a16="http://schemas.microsoft.com/office/drawing/2014/main" id="{F8B102C6-C78E-4201-BE97-0CBB2E2905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252002"/>
            <a:ext cx="2133600" cy="5579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ownload HD Hand Drawn Circle Png Transparent PNG Image - NicePNG.com">
            <a:extLst>
              <a:ext uri="{FF2B5EF4-FFF2-40B4-BE49-F238E27FC236}">
                <a16:creationId xmlns:a16="http://schemas.microsoft.com/office/drawing/2014/main" id="{A4EE2067-0C3C-4B57-AD59-C46ECED5CD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5842802"/>
            <a:ext cx="2667000" cy="557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00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7FE53-30F3-4061-ABA3-4F020789D88D}"/>
              </a:ext>
            </a:extLst>
          </p:cNvPr>
          <p:cNvSpPr>
            <a:spLocks noGrp="1"/>
          </p:cNvSpPr>
          <p:nvPr>
            <p:ph type="title"/>
          </p:nvPr>
        </p:nvSpPr>
        <p:spPr/>
        <p:txBody>
          <a:bodyPr/>
          <a:lstStyle/>
          <a:p>
            <a:r>
              <a:rPr lang="en-GB" dirty="0"/>
              <a:t>Questions?</a:t>
            </a:r>
          </a:p>
        </p:txBody>
      </p:sp>
      <p:sp>
        <p:nvSpPr>
          <p:cNvPr id="3" name="Content Placeholder 2">
            <a:extLst>
              <a:ext uri="{FF2B5EF4-FFF2-40B4-BE49-F238E27FC236}">
                <a16:creationId xmlns:a16="http://schemas.microsoft.com/office/drawing/2014/main" id="{BA7DF24F-992D-4028-9BC0-1279AE66AD82}"/>
              </a:ext>
            </a:extLst>
          </p:cNvPr>
          <p:cNvSpPr>
            <a:spLocks noGrp="1"/>
          </p:cNvSpPr>
          <p:nvPr>
            <p:ph idx="1"/>
          </p:nvPr>
        </p:nvSpPr>
        <p:spPr/>
        <p:txBody>
          <a:bodyPr/>
          <a:lstStyle/>
          <a:p>
            <a:r>
              <a:rPr lang="en-GB" dirty="0"/>
              <a:t>What were you asked, about your data?</a:t>
            </a:r>
          </a:p>
          <a:p>
            <a:r>
              <a:rPr lang="en-GB" dirty="0"/>
              <a:t>Did you get asked for consent?</a:t>
            </a:r>
          </a:p>
          <a:p>
            <a:r>
              <a:rPr lang="en-GB" dirty="0"/>
              <a:t>Did you see any information about your data?</a:t>
            </a:r>
          </a:p>
          <a:p>
            <a:r>
              <a:rPr lang="en-GB" dirty="0"/>
              <a:t>The “best time to ask”….</a:t>
            </a:r>
          </a:p>
          <a:p>
            <a:endParaRPr lang="en-GB" dirty="0"/>
          </a:p>
        </p:txBody>
      </p:sp>
    </p:spTree>
    <p:extLst>
      <p:ext uri="{BB962C8B-B14F-4D97-AF65-F5344CB8AC3E}">
        <p14:creationId xmlns:p14="http://schemas.microsoft.com/office/powerpoint/2010/main" val="2243401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D1840-9233-4EE7-9FE3-44E92AE68907}"/>
              </a:ext>
            </a:extLst>
          </p:cNvPr>
          <p:cNvSpPr>
            <a:spLocks noGrp="1"/>
          </p:cNvSpPr>
          <p:nvPr>
            <p:ph type="title"/>
          </p:nvPr>
        </p:nvSpPr>
        <p:spPr/>
        <p:txBody>
          <a:bodyPr/>
          <a:lstStyle/>
          <a:p>
            <a:r>
              <a:rPr lang="en-GB" dirty="0"/>
              <a:t>END OF PART 1</a:t>
            </a:r>
          </a:p>
        </p:txBody>
      </p:sp>
      <p:sp>
        <p:nvSpPr>
          <p:cNvPr id="3" name="Content Placeholder 2">
            <a:extLst>
              <a:ext uri="{FF2B5EF4-FFF2-40B4-BE49-F238E27FC236}">
                <a16:creationId xmlns:a16="http://schemas.microsoft.com/office/drawing/2014/main" id="{04952088-7DEE-4239-8D20-D63B8ED5A8CE}"/>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257967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journey of data – from consultation to dataset</a:t>
            </a:r>
          </a:p>
        </p:txBody>
      </p:sp>
      <p:sp>
        <p:nvSpPr>
          <p:cNvPr id="3" name="Content Placeholder 2"/>
          <p:cNvSpPr>
            <a:spLocks noGrp="1"/>
          </p:cNvSpPr>
          <p:nvPr>
            <p:ph idx="1"/>
          </p:nvPr>
        </p:nvSpPr>
        <p:spPr>
          <a:xfrm>
            <a:off x="609600" y="1600201"/>
            <a:ext cx="10972800" cy="5029199"/>
          </a:xfrm>
        </p:spPr>
        <p:txBody>
          <a:bodyPr>
            <a:normAutofit/>
          </a:bodyPr>
          <a:lstStyle/>
          <a:p>
            <a:pPr lvl="0"/>
            <a:r>
              <a:rPr lang="en-GB" dirty="0"/>
              <a:t>This is based on a generic set of circumstances and events, and is in no way reflective of any individual here or elsewhere</a:t>
            </a:r>
          </a:p>
          <a:p>
            <a:pPr lvl="0"/>
            <a:r>
              <a:rPr lang="en-GB" dirty="0"/>
              <a:t>What this session tries to demonstrate is how data about you is generated, where and by who.  And in particular, what does it look like, and what happens to it once it has been created?</a:t>
            </a:r>
          </a:p>
          <a:p>
            <a:r>
              <a:rPr lang="en-GB" dirty="0">
                <a:solidFill>
                  <a:srgbClr val="FF0000"/>
                </a:solidFill>
              </a:rPr>
              <a:t>The subject is much too big to cover in detail, so be prepared to ask questions, and make suggestions…..</a:t>
            </a:r>
          </a:p>
          <a:p>
            <a:r>
              <a:rPr lang="en-GB" dirty="0"/>
              <a:t>(And don’t forget, you are the guinea pigs for this)</a:t>
            </a:r>
          </a:p>
        </p:txBody>
      </p:sp>
    </p:spTree>
    <p:extLst>
      <p:ext uri="{BB962C8B-B14F-4D97-AF65-F5344CB8AC3E}">
        <p14:creationId xmlns:p14="http://schemas.microsoft.com/office/powerpoint/2010/main" val="1187969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56897-036F-43A9-9E48-94677B7EDE77}"/>
              </a:ext>
            </a:extLst>
          </p:cNvPr>
          <p:cNvSpPr>
            <a:spLocks noGrp="1"/>
          </p:cNvSpPr>
          <p:nvPr>
            <p:ph type="title"/>
          </p:nvPr>
        </p:nvSpPr>
        <p:spPr/>
        <p:txBody>
          <a:bodyPr/>
          <a:lstStyle/>
          <a:p>
            <a:r>
              <a:rPr lang="en-GB" dirty="0"/>
              <a:t>The start of your data journey</a:t>
            </a:r>
          </a:p>
        </p:txBody>
      </p:sp>
      <p:sp>
        <p:nvSpPr>
          <p:cNvPr id="3" name="Content Placeholder 2">
            <a:extLst>
              <a:ext uri="{FF2B5EF4-FFF2-40B4-BE49-F238E27FC236}">
                <a16:creationId xmlns:a16="http://schemas.microsoft.com/office/drawing/2014/main" id="{284555CE-17A4-4859-891F-9CAF45B88106}"/>
              </a:ext>
            </a:extLst>
          </p:cNvPr>
          <p:cNvSpPr>
            <a:spLocks noGrp="1"/>
          </p:cNvSpPr>
          <p:nvPr>
            <p:ph idx="1"/>
          </p:nvPr>
        </p:nvSpPr>
        <p:spPr/>
        <p:txBody>
          <a:bodyPr>
            <a:normAutofit/>
          </a:bodyPr>
          <a:lstStyle/>
          <a:p>
            <a:r>
              <a:rPr lang="en-GB" dirty="0"/>
              <a:t>Logon to your GP Practice system, and make an appointment</a:t>
            </a:r>
          </a:p>
          <a:p>
            <a:r>
              <a:rPr lang="en-GB" dirty="0"/>
              <a:t>Or give them a call, and ask for an appointment</a:t>
            </a:r>
          </a:p>
          <a:p>
            <a:r>
              <a:rPr lang="en-GB" dirty="0"/>
              <a:t>Or go through an online intermediary (e.g. </a:t>
            </a:r>
            <a:r>
              <a:rPr lang="en-GB" dirty="0" err="1"/>
              <a:t>Doctorlink</a:t>
            </a:r>
            <a:r>
              <a:rPr lang="en-GB" dirty="0"/>
              <a:t>) </a:t>
            </a:r>
          </a:p>
          <a:p>
            <a:r>
              <a:rPr lang="en-GB" dirty="0"/>
              <a:t>If you are registered with a Practice, they will already have your details on their Practice Computer system</a:t>
            </a:r>
          </a:p>
        </p:txBody>
      </p:sp>
      <p:pic>
        <p:nvPicPr>
          <p:cNvPr id="2050" name="Picture 2" descr="GP Note Solutions - DataSpace UK Ltd">
            <a:extLst>
              <a:ext uri="{FF2B5EF4-FFF2-40B4-BE49-F238E27FC236}">
                <a16:creationId xmlns:a16="http://schemas.microsoft.com/office/drawing/2014/main" id="{36AEB4F0-8196-453A-B8F3-11B4BC23C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419600"/>
            <a:ext cx="3124200" cy="23431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P practices told to review 44,000 patient records after data loss glitch |  News Article | Pulse Today">
            <a:extLst>
              <a:ext uri="{FF2B5EF4-FFF2-40B4-BE49-F238E27FC236}">
                <a16:creationId xmlns:a16="http://schemas.microsoft.com/office/drawing/2014/main" id="{912C8C39-027B-4D56-8748-3F3D80B197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8440" y="4419600"/>
            <a:ext cx="3518160" cy="2343150"/>
          </a:xfrm>
          <a:prstGeom prst="rect">
            <a:avLst/>
          </a:prstGeom>
          <a:noFill/>
          <a:extLst>
            <a:ext uri="{909E8E84-426E-40DD-AFC4-6F175D3DCCD1}">
              <a14:hiddenFill xmlns:a14="http://schemas.microsoft.com/office/drawing/2010/main">
                <a:solidFill>
                  <a:srgbClr val="FFFFFF"/>
                </a:solidFill>
              </a14:hiddenFill>
            </a:ext>
          </a:extLst>
        </p:spPr>
      </p:pic>
      <p:sp>
        <p:nvSpPr>
          <p:cNvPr id="4" name="Multiplication Sign 3">
            <a:extLst>
              <a:ext uri="{FF2B5EF4-FFF2-40B4-BE49-F238E27FC236}">
                <a16:creationId xmlns:a16="http://schemas.microsoft.com/office/drawing/2014/main" id="{6B1340F7-79FA-49C8-8750-2C90425BB792}"/>
              </a:ext>
            </a:extLst>
          </p:cNvPr>
          <p:cNvSpPr/>
          <p:nvPr/>
        </p:nvSpPr>
        <p:spPr>
          <a:xfrm>
            <a:off x="1828800" y="4343400"/>
            <a:ext cx="2667000" cy="234315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5499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54A93-9CD6-43A2-B7AE-7A23C27532CD}"/>
              </a:ext>
            </a:extLst>
          </p:cNvPr>
          <p:cNvSpPr>
            <a:spLocks noGrp="1"/>
          </p:cNvSpPr>
          <p:nvPr>
            <p:ph type="title"/>
          </p:nvPr>
        </p:nvSpPr>
        <p:spPr/>
        <p:txBody>
          <a:bodyPr>
            <a:noAutofit/>
          </a:bodyPr>
          <a:lstStyle/>
          <a:p>
            <a:pPr algn="l"/>
            <a:r>
              <a:rPr lang="en-GB" sz="3200" dirty="0"/>
              <a:t>What is in your GP record?</a:t>
            </a:r>
          </a:p>
        </p:txBody>
      </p:sp>
      <p:sp>
        <p:nvSpPr>
          <p:cNvPr id="3" name="Content Placeholder 2">
            <a:extLst>
              <a:ext uri="{FF2B5EF4-FFF2-40B4-BE49-F238E27FC236}">
                <a16:creationId xmlns:a16="http://schemas.microsoft.com/office/drawing/2014/main" id="{01A93E3C-90FF-4513-A160-E8AAFD782E05}"/>
              </a:ext>
            </a:extLst>
          </p:cNvPr>
          <p:cNvSpPr>
            <a:spLocks noGrp="1"/>
          </p:cNvSpPr>
          <p:nvPr>
            <p:ph idx="1"/>
          </p:nvPr>
        </p:nvSpPr>
        <p:spPr>
          <a:xfrm>
            <a:off x="609600" y="1371599"/>
            <a:ext cx="10972800" cy="4525963"/>
          </a:xfrm>
        </p:spPr>
        <p:txBody>
          <a:bodyPr>
            <a:normAutofit fontScale="62500" lnSpcReduction="20000"/>
          </a:bodyPr>
          <a:lstStyle/>
          <a:p>
            <a:r>
              <a:rPr lang="en-GB" dirty="0"/>
              <a:t>Contact details</a:t>
            </a:r>
          </a:p>
          <a:p>
            <a:r>
              <a:rPr lang="en-GB" dirty="0"/>
              <a:t>Height and weight</a:t>
            </a:r>
          </a:p>
          <a:p>
            <a:r>
              <a:rPr lang="en-GB" dirty="0"/>
              <a:t>Allergies, for example to a medicine like penicillin or to pollen if you have hay fever</a:t>
            </a:r>
          </a:p>
          <a:p>
            <a:r>
              <a:rPr lang="en-GB" dirty="0"/>
              <a:t>Vaccinations and immunisations, for example tetanus and polio</a:t>
            </a:r>
          </a:p>
          <a:p>
            <a:r>
              <a:rPr lang="en-GB" dirty="0"/>
              <a:t>Examinations and screening</a:t>
            </a:r>
          </a:p>
          <a:p>
            <a:r>
              <a:rPr lang="en-GB" dirty="0"/>
              <a:t>Medicines</a:t>
            </a:r>
          </a:p>
          <a:p>
            <a:r>
              <a:rPr lang="en-GB" dirty="0"/>
              <a:t>Illnesses or diagnoses</a:t>
            </a:r>
          </a:p>
          <a:p>
            <a:r>
              <a:rPr lang="en-GB" dirty="0"/>
              <a:t>Operations</a:t>
            </a:r>
          </a:p>
          <a:p>
            <a:r>
              <a:rPr lang="en-GB" dirty="0"/>
              <a:t>Test results, such as blood and urine tests, peak flow readings for breathing difficulties</a:t>
            </a:r>
          </a:p>
          <a:p>
            <a:r>
              <a:rPr lang="en-GB" dirty="0"/>
              <a:t>X-rays and scans</a:t>
            </a:r>
          </a:p>
          <a:p>
            <a:r>
              <a:rPr lang="en-GB" dirty="0"/>
              <a:t>Notes about your appointments with doctors and nurses at your surgery</a:t>
            </a:r>
          </a:p>
          <a:p>
            <a:r>
              <a:rPr lang="en-GB" dirty="0"/>
              <a:t>Letters from hospitals, community nurses, such as district nurses, podiatrists and other medical staff that look after you</a:t>
            </a:r>
          </a:p>
          <a:p>
            <a:r>
              <a:rPr lang="en-GB" dirty="0"/>
              <a:t>Lifestyle information, for example whether you smoke and drink alcohol or not, or how much you exercise</a:t>
            </a:r>
          </a:p>
        </p:txBody>
      </p:sp>
      <p:pic>
        <p:nvPicPr>
          <p:cNvPr id="5" name="Picture 4">
            <a:hlinkClick r:id="rId3"/>
            <a:extLst>
              <a:ext uri="{FF2B5EF4-FFF2-40B4-BE49-F238E27FC236}">
                <a16:creationId xmlns:a16="http://schemas.microsoft.com/office/drawing/2014/main" id="{E2BEB026-D306-408F-8F12-E766B252DD91}"/>
              </a:ext>
            </a:extLst>
          </p:cNvPr>
          <p:cNvPicPr>
            <a:picLocks noChangeAspect="1"/>
          </p:cNvPicPr>
          <p:nvPr/>
        </p:nvPicPr>
        <p:blipFill>
          <a:blip r:embed="rId4"/>
          <a:stretch>
            <a:fillRect/>
          </a:stretch>
        </p:blipFill>
        <p:spPr>
          <a:xfrm rot="580167">
            <a:off x="6345963" y="729019"/>
            <a:ext cx="3716152" cy="5105400"/>
          </a:xfrm>
          <a:prstGeom prst="rect">
            <a:avLst/>
          </a:prstGeom>
        </p:spPr>
      </p:pic>
      <p:pic>
        <p:nvPicPr>
          <p:cNvPr id="7" name="Picture 6">
            <a:hlinkClick r:id="rId5"/>
            <a:extLst>
              <a:ext uri="{FF2B5EF4-FFF2-40B4-BE49-F238E27FC236}">
                <a16:creationId xmlns:a16="http://schemas.microsoft.com/office/drawing/2014/main" id="{A96339CA-BE85-412B-ADE7-D8EE3BFC18E4}"/>
              </a:ext>
            </a:extLst>
          </p:cNvPr>
          <p:cNvPicPr>
            <a:picLocks noChangeAspect="1"/>
          </p:cNvPicPr>
          <p:nvPr/>
        </p:nvPicPr>
        <p:blipFill>
          <a:blip r:embed="rId6"/>
          <a:stretch>
            <a:fillRect/>
          </a:stretch>
        </p:blipFill>
        <p:spPr>
          <a:xfrm rot="565713">
            <a:off x="8257890" y="481942"/>
            <a:ext cx="3501428" cy="4953000"/>
          </a:xfrm>
          <a:prstGeom prst="rect">
            <a:avLst/>
          </a:prstGeom>
        </p:spPr>
      </p:pic>
    </p:spTree>
    <p:extLst>
      <p:ext uri="{BB962C8B-B14F-4D97-AF65-F5344CB8AC3E}">
        <p14:creationId xmlns:p14="http://schemas.microsoft.com/office/powerpoint/2010/main" val="389899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59BEA-A5CB-4ED4-AEAC-AE4E84BF19A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A156BC0-DE41-441D-9018-108B205536AE}"/>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45DE0524-DFA3-49E2-9530-45397CA4B658}"/>
              </a:ext>
            </a:extLst>
          </p:cNvPr>
          <p:cNvPicPr>
            <a:picLocks noChangeAspect="1"/>
          </p:cNvPicPr>
          <p:nvPr/>
        </p:nvPicPr>
        <p:blipFill>
          <a:blip r:embed="rId3"/>
          <a:stretch>
            <a:fillRect/>
          </a:stretch>
        </p:blipFill>
        <p:spPr>
          <a:xfrm>
            <a:off x="3276600" y="121145"/>
            <a:ext cx="7054978" cy="6775410"/>
          </a:xfrm>
          <a:prstGeom prst="rect">
            <a:avLst/>
          </a:prstGeom>
        </p:spPr>
      </p:pic>
      <p:pic>
        <p:nvPicPr>
          <p:cNvPr id="7" name="Picture 6">
            <a:extLst>
              <a:ext uri="{FF2B5EF4-FFF2-40B4-BE49-F238E27FC236}">
                <a16:creationId xmlns:a16="http://schemas.microsoft.com/office/drawing/2014/main" id="{A469EB7D-1FC6-4468-B933-2EE35F0EEE5A}"/>
              </a:ext>
            </a:extLst>
          </p:cNvPr>
          <p:cNvPicPr>
            <a:picLocks noChangeAspect="1"/>
          </p:cNvPicPr>
          <p:nvPr/>
        </p:nvPicPr>
        <p:blipFill>
          <a:blip r:embed="rId4"/>
          <a:stretch>
            <a:fillRect/>
          </a:stretch>
        </p:blipFill>
        <p:spPr>
          <a:xfrm>
            <a:off x="2485475" y="1659937"/>
            <a:ext cx="8162925" cy="2333625"/>
          </a:xfrm>
          <a:prstGeom prst="rect">
            <a:avLst/>
          </a:prstGeom>
        </p:spPr>
      </p:pic>
      <p:pic>
        <p:nvPicPr>
          <p:cNvPr id="9" name="Picture 8">
            <a:extLst>
              <a:ext uri="{FF2B5EF4-FFF2-40B4-BE49-F238E27FC236}">
                <a16:creationId xmlns:a16="http://schemas.microsoft.com/office/drawing/2014/main" id="{82F6FC07-0D12-496A-AE93-CDFF753705E6}"/>
              </a:ext>
            </a:extLst>
          </p:cNvPr>
          <p:cNvPicPr>
            <a:picLocks noChangeAspect="1"/>
          </p:cNvPicPr>
          <p:nvPr/>
        </p:nvPicPr>
        <p:blipFill>
          <a:blip r:embed="rId5"/>
          <a:stretch>
            <a:fillRect/>
          </a:stretch>
        </p:blipFill>
        <p:spPr>
          <a:xfrm>
            <a:off x="4370705" y="261474"/>
            <a:ext cx="6281108" cy="6334339"/>
          </a:xfrm>
          <a:prstGeom prst="rect">
            <a:avLst/>
          </a:prstGeom>
          <a:ln>
            <a:solidFill>
              <a:schemeClr val="tx1"/>
            </a:solidFill>
          </a:ln>
        </p:spPr>
      </p:pic>
      <p:pic>
        <p:nvPicPr>
          <p:cNvPr id="11" name="Picture 10">
            <a:extLst>
              <a:ext uri="{FF2B5EF4-FFF2-40B4-BE49-F238E27FC236}">
                <a16:creationId xmlns:a16="http://schemas.microsoft.com/office/drawing/2014/main" id="{5A5B2D81-B05D-4725-9036-520A0AF1E73E}"/>
              </a:ext>
            </a:extLst>
          </p:cNvPr>
          <p:cNvPicPr>
            <a:picLocks noChangeAspect="1"/>
          </p:cNvPicPr>
          <p:nvPr/>
        </p:nvPicPr>
        <p:blipFill>
          <a:blip r:embed="rId6"/>
          <a:stretch>
            <a:fillRect/>
          </a:stretch>
        </p:blipFill>
        <p:spPr>
          <a:xfrm>
            <a:off x="1497311" y="121145"/>
            <a:ext cx="5655468" cy="6492412"/>
          </a:xfrm>
          <a:prstGeom prst="rect">
            <a:avLst/>
          </a:prstGeom>
          <a:ln>
            <a:solidFill>
              <a:schemeClr val="tx1"/>
            </a:solidFill>
          </a:ln>
        </p:spPr>
      </p:pic>
      <p:pic>
        <p:nvPicPr>
          <p:cNvPr id="8194" name="Picture 2" descr="Download HD Hand Drawn Circle Png Transparent PNG Image - NicePNG.com">
            <a:extLst>
              <a:ext uri="{FF2B5EF4-FFF2-40B4-BE49-F238E27FC236}">
                <a16:creationId xmlns:a16="http://schemas.microsoft.com/office/drawing/2014/main" id="{7675F70A-8096-4D52-B1EC-87F40E4BB56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4200" y="-4361"/>
            <a:ext cx="1077436" cy="5579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ownload HD Hand Drawn Circle Png Transparent PNG Image - NicePNG.com">
            <a:extLst>
              <a:ext uri="{FF2B5EF4-FFF2-40B4-BE49-F238E27FC236}">
                <a16:creationId xmlns:a16="http://schemas.microsoft.com/office/drawing/2014/main" id="{F5872781-3EAB-4A97-BD34-6BFFC03E5F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0"/>
            <a:ext cx="2209800" cy="55799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ownload HD Hand Drawn Circle Png Transparent PNG Image - NicePNG.com">
            <a:extLst>
              <a:ext uri="{FF2B5EF4-FFF2-40B4-BE49-F238E27FC236}">
                <a16:creationId xmlns:a16="http://schemas.microsoft.com/office/drawing/2014/main" id="{5A1D9BBB-4860-4BDA-9F67-330F82F1E3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376490"/>
            <a:ext cx="4109482" cy="7540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ownload HD Hand Drawn Circle Png Transparent PNG Image - NicePNG.com">
            <a:extLst>
              <a:ext uri="{FF2B5EF4-FFF2-40B4-BE49-F238E27FC236}">
                <a16:creationId xmlns:a16="http://schemas.microsoft.com/office/drawing/2014/main" id="{5B2BBF06-D814-47FF-8B35-A86B313B488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4200" y="2185202"/>
            <a:ext cx="1077436" cy="557998"/>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Left 11">
            <a:extLst>
              <a:ext uri="{FF2B5EF4-FFF2-40B4-BE49-F238E27FC236}">
                <a16:creationId xmlns:a16="http://schemas.microsoft.com/office/drawing/2014/main" id="{5137D1BC-69D7-4B9C-BC16-869CC620E8C2}"/>
              </a:ext>
            </a:extLst>
          </p:cNvPr>
          <p:cNvSpPr/>
          <p:nvPr/>
        </p:nvSpPr>
        <p:spPr>
          <a:xfrm>
            <a:off x="6648634" y="2824474"/>
            <a:ext cx="1203747" cy="304800"/>
          </a:xfrm>
          <a:prstGeom prst="leftArrow">
            <a:avLst/>
          </a:prstGeom>
          <a:solidFill>
            <a:srgbClr val="EF5A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Left 17">
            <a:extLst>
              <a:ext uri="{FF2B5EF4-FFF2-40B4-BE49-F238E27FC236}">
                <a16:creationId xmlns:a16="http://schemas.microsoft.com/office/drawing/2014/main" id="{420EADC4-167D-43DE-AB12-40937E7BB19C}"/>
              </a:ext>
            </a:extLst>
          </p:cNvPr>
          <p:cNvSpPr/>
          <p:nvPr/>
        </p:nvSpPr>
        <p:spPr>
          <a:xfrm>
            <a:off x="6801034" y="3110552"/>
            <a:ext cx="1203747" cy="304800"/>
          </a:xfrm>
          <a:prstGeom prst="leftArrow">
            <a:avLst/>
          </a:prstGeom>
          <a:solidFill>
            <a:srgbClr val="EF5A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Brace 15">
            <a:extLst>
              <a:ext uri="{FF2B5EF4-FFF2-40B4-BE49-F238E27FC236}">
                <a16:creationId xmlns:a16="http://schemas.microsoft.com/office/drawing/2014/main" id="{E991A79C-6FA1-4D93-91A5-95848092CB58}"/>
              </a:ext>
            </a:extLst>
          </p:cNvPr>
          <p:cNvSpPr/>
          <p:nvPr/>
        </p:nvSpPr>
        <p:spPr>
          <a:xfrm>
            <a:off x="8153400" y="3657600"/>
            <a:ext cx="381000" cy="2925762"/>
          </a:xfrm>
          <a:prstGeom prst="rightBrace">
            <a:avLst>
              <a:gd name="adj1" fmla="val 44153"/>
              <a:gd name="adj2" fmla="val 50000"/>
            </a:avLst>
          </a:prstGeom>
          <a:ln w="63500">
            <a:solidFill>
              <a:srgbClr val="EF5AA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1" name="Arrow: Left 20">
            <a:extLst>
              <a:ext uri="{FF2B5EF4-FFF2-40B4-BE49-F238E27FC236}">
                <a16:creationId xmlns:a16="http://schemas.microsoft.com/office/drawing/2014/main" id="{EED77499-8254-4FF3-8C7C-0EB7C28020E7}"/>
              </a:ext>
            </a:extLst>
          </p:cNvPr>
          <p:cNvSpPr/>
          <p:nvPr/>
        </p:nvSpPr>
        <p:spPr>
          <a:xfrm>
            <a:off x="5044653" y="3262952"/>
            <a:ext cx="1203747" cy="304800"/>
          </a:xfrm>
          <a:prstGeom prst="leftArrow">
            <a:avLst/>
          </a:prstGeom>
          <a:solidFill>
            <a:srgbClr val="EF5A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Left 21">
            <a:extLst>
              <a:ext uri="{FF2B5EF4-FFF2-40B4-BE49-F238E27FC236}">
                <a16:creationId xmlns:a16="http://schemas.microsoft.com/office/drawing/2014/main" id="{FA16D7C9-3141-4A82-BA11-4511ACD0FFF9}"/>
              </a:ext>
            </a:extLst>
          </p:cNvPr>
          <p:cNvSpPr/>
          <p:nvPr/>
        </p:nvSpPr>
        <p:spPr>
          <a:xfrm>
            <a:off x="3505200" y="3823648"/>
            <a:ext cx="1203747" cy="304800"/>
          </a:xfrm>
          <a:prstGeom prst="leftArrow">
            <a:avLst/>
          </a:prstGeom>
          <a:solidFill>
            <a:srgbClr val="EF5A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Left 22">
            <a:extLst>
              <a:ext uri="{FF2B5EF4-FFF2-40B4-BE49-F238E27FC236}">
                <a16:creationId xmlns:a16="http://schemas.microsoft.com/office/drawing/2014/main" id="{69AF382A-686D-4144-A041-AA6F10508CFF}"/>
              </a:ext>
            </a:extLst>
          </p:cNvPr>
          <p:cNvSpPr/>
          <p:nvPr/>
        </p:nvSpPr>
        <p:spPr>
          <a:xfrm>
            <a:off x="3124200" y="2514600"/>
            <a:ext cx="1203747" cy="304800"/>
          </a:xfrm>
          <a:prstGeom prst="leftArrow">
            <a:avLst/>
          </a:prstGeom>
          <a:solidFill>
            <a:srgbClr val="EF5A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54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500"/>
                                        <p:tgtEl>
                                          <p:spTgt spid="8194"/>
                                        </p:tgtEl>
                                      </p:cBhvr>
                                    </p:animEffect>
                                  </p:childTnLst>
                                  <p:subTnLst>
                                    <p:set>
                                      <p:cBhvr override="childStyle">
                                        <p:cTn dur="1" fill="hold" display="0" masterRel="nextClick" afterEffect="1"/>
                                        <p:tgtEl>
                                          <p:spTgt spid="819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1+#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1+#ppt_w/2"/>
                                          </p:val>
                                        </p:tav>
                                        <p:tav tm="100000">
                                          <p:val>
                                            <p:strVal val="#ppt_x"/>
                                          </p:val>
                                        </p:tav>
                                      </p:tavLst>
                                    </p:anim>
                                    <p:anim calcmode="lin" valueType="num">
                                      <p:cBhvr additive="base">
                                        <p:cTn id="49" dur="500" fill="hold"/>
                                        <p:tgtEl>
                                          <p:spTgt spid="1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1+#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66" fill="hold">
                      <p:stCondLst>
                        <p:cond delay="indefinite"/>
                      </p:stCondLst>
                      <p:childTnLst>
                        <p:par>
                          <p:cTn id="67" fill="hold">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additive="base">
                                        <p:cTn id="70" dur="500" fill="hold"/>
                                        <p:tgtEl>
                                          <p:spTgt spid="21"/>
                                        </p:tgtEl>
                                        <p:attrNameLst>
                                          <p:attrName>ppt_x</p:attrName>
                                        </p:attrNameLst>
                                      </p:cBhvr>
                                      <p:tavLst>
                                        <p:tav tm="0">
                                          <p:val>
                                            <p:strVal val="1+#ppt_w/2"/>
                                          </p:val>
                                        </p:tav>
                                        <p:tav tm="100000">
                                          <p:val>
                                            <p:strVal val="#ppt_x"/>
                                          </p:val>
                                        </p:tav>
                                      </p:tavLst>
                                    </p:anim>
                                    <p:anim calcmode="lin" valueType="num">
                                      <p:cBhvr additive="base">
                                        <p:cTn id="71" dur="500" fill="hold"/>
                                        <p:tgtEl>
                                          <p:spTgt spid="2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72" fill="hold">
                      <p:stCondLst>
                        <p:cond delay="indefinite"/>
                      </p:stCondLst>
                      <p:childTnLst>
                        <p:par>
                          <p:cTn id="73" fill="hold">
                            <p:stCondLst>
                              <p:cond delay="0"/>
                            </p:stCondLst>
                            <p:childTnLst>
                              <p:par>
                                <p:cTn id="74" presetID="2" presetClass="entr" presetSubtype="2" fill="hold" grpId="0" nodeType="click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additive="base">
                                        <p:cTn id="76" dur="500" fill="hold"/>
                                        <p:tgtEl>
                                          <p:spTgt spid="22"/>
                                        </p:tgtEl>
                                        <p:attrNameLst>
                                          <p:attrName>ppt_x</p:attrName>
                                        </p:attrNameLst>
                                      </p:cBhvr>
                                      <p:tavLst>
                                        <p:tav tm="0">
                                          <p:val>
                                            <p:strVal val="1+#ppt_w/2"/>
                                          </p:val>
                                        </p:tav>
                                        <p:tav tm="100000">
                                          <p:val>
                                            <p:strVal val="#ppt_x"/>
                                          </p:val>
                                        </p:tav>
                                      </p:tavLst>
                                    </p:anim>
                                    <p:anim calcmode="lin" valueType="num">
                                      <p:cBhvr additive="base">
                                        <p:cTn id="77" dur="500" fill="hold"/>
                                        <p:tgtEl>
                                          <p:spTgt spid="2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16" grpId="0" animBg="1"/>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56897-036F-43A9-9E48-94677B7EDE77}"/>
              </a:ext>
            </a:extLst>
          </p:cNvPr>
          <p:cNvSpPr>
            <a:spLocks noGrp="1"/>
          </p:cNvSpPr>
          <p:nvPr>
            <p:ph type="title"/>
          </p:nvPr>
        </p:nvSpPr>
        <p:spPr/>
        <p:txBody>
          <a:bodyPr/>
          <a:lstStyle/>
          <a:p>
            <a:r>
              <a:rPr lang="en-GB" dirty="0"/>
              <a:t>How your GP records information</a:t>
            </a:r>
          </a:p>
        </p:txBody>
      </p:sp>
      <p:sp>
        <p:nvSpPr>
          <p:cNvPr id="3" name="Content Placeholder 2">
            <a:extLst>
              <a:ext uri="{FF2B5EF4-FFF2-40B4-BE49-F238E27FC236}">
                <a16:creationId xmlns:a16="http://schemas.microsoft.com/office/drawing/2014/main" id="{284555CE-17A4-4859-891F-9CAF45B88106}"/>
              </a:ext>
            </a:extLst>
          </p:cNvPr>
          <p:cNvSpPr>
            <a:spLocks noGrp="1"/>
          </p:cNvSpPr>
          <p:nvPr>
            <p:ph idx="1"/>
          </p:nvPr>
        </p:nvSpPr>
        <p:spPr/>
        <p:txBody>
          <a:bodyPr>
            <a:normAutofit/>
          </a:bodyPr>
          <a:lstStyle/>
          <a:p>
            <a:r>
              <a:rPr lang="en-GB" dirty="0"/>
              <a:t>What it looks like……</a:t>
            </a:r>
          </a:p>
        </p:txBody>
      </p:sp>
      <p:pic>
        <p:nvPicPr>
          <p:cNvPr id="2052" name="Picture 4" descr="GP practices told to review 44,000 patient records after data loss glitch |  News Article | Pulse Today">
            <a:extLst>
              <a:ext uri="{FF2B5EF4-FFF2-40B4-BE49-F238E27FC236}">
                <a16:creationId xmlns:a16="http://schemas.microsoft.com/office/drawing/2014/main" id="{912C8C39-027B-4D56-8748-3F3D80B197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609850"/>
            <a:ext cx="5279626" cy="351631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CIMP Guide to Read Codes | SCIMP">
            <a:extLst>
              <a:ext uri="{FF2B5EF4-FFF2-40B4-BE49-F238E27FC236}">
                <a16:creationId xmlns:a16="http://schemas.microsoft.com/office/drawing/2014/main" id="{2BCC79F5-F6F8-4676-98C1-5B58067F60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81000"/>
            <a:ext cx="9100903" cy="5938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16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56897-036F-43A9-9E48-94677B7EDE77}"/>
              </a:ext>
            </a:extLst>
          </p:cNvPr>
          <p:cNvSpPr>
            <a:spLocks noGrp="1"/>
          </p:cNvSpPr>
          <p:nvPr>
            <p:ph type="title"/>
          </p:nvPr>
        </p:nvSpPr>
        <p:spPr/>
        <p:txBody>
          <a:bodyPr/>
          <a:lstStyle/>
          <a:p>
            <a:r>
              <a:rPr lang="en-GB" dirty="0"/>
              <a:t>I have a lump.  I’ll see my GP.</a:t>
            </a:r>
          </a:p>
        </p:txBody>
      </p:sp>
      <p:sp>
        <p:nvSpPr>
          <p:cNvPr id="3" name="Content Placeholder 2">
            <a:extLst>
              <a:ext uri="{FF2B5EF4-FFF2-40B4-BE49-F238E27FC236}">
                <a16:creationId xmlns:a16="http://schemas.microsoft.com/office/drawing/2014/main" id="{284555CE-17A4-4859-891F-9CAF45B88106}"/>
              </a:ext>
            </a:extLst>
          </p:cNvPr>
          <p:cNvSpPr>
            <a:spLocks noGrp="1"/>
          </p:cNvSpPr>
          <p:nvPr>
            <p:ph idx="1"/>
          </p:nvPr>
        </p:nvSpPr>
        <p:spPr/>
        <p:txBody>
          <a:bodyPr>
            <a:normAutofit fontScale="62500" lnSpcReduction="20000"/>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Go to your GP</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Get a referral</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Go to a hospital appointment</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Have some tests, path,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radiol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Go home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Get another letter/call</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Go back in for the results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Get a diagnosis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Get some treatments options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incl</a:t>
            </a:r>
            <a:r>
              <a:rPr lang="en-GB" sz="1800" dirty="0">
                <a:effectLst/>
                <a:latin typeface="Calibri" panose="020F0502020204030204" pitchFamily="34" charset="0"/>
                <a:ea typeface="Calibri" panose="020F0502020204030204" pitchFamily="34" charset="0"/>
                <a:cs typeface="Times New Roman" panose="02020603050405020304" pitchFamily="18" charset="0"/>
              </a:rPr>
              <a:t> trials)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Observations (often using a device)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Think</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Start treats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Iterative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Wait</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Check-ups</a:t>
            </a:r>
          </a:p>
          <a:p>
            <a:endParaRPr lang="en-GB" dirty="0"/>
          </a:p>
        </p:txBody>
      </p:sp>
    </p:spTree>
    <p:extLst>
      <p:ext uri="{BB962C8B-B14F-4D97-AF65-F5344CB8AC3E}">
        <p14:creationId xmlns:p14="http://schemas.microsoft.com/office/powerpoint/2010/main" val="1814361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3C69A-B220-4672-B1A4-2103531532AD}"/>
              </a:ext>
            </a:extLst>
          </p:cNvPr>
          <p:cNvSpPr>
            <a:spLocks noGrp="1"/>
          </p:cNvSpPr>
          <p:nvPr>
            <p:ph type="title"/>
          </p:nvPr>
        </p:nvSpPr>
        <p:spPr/>
        <p:txBody>
          <a:bodyPr/>
          <a:lstStyle/>
          <a:p>
            <a:r>
              <a:rPr lang="en-GB" dirty="0"/>
              <a:t>The referral from your GP to the hospital</a:t>
            </a:r>
          </a:p>
        </p:txBody>
      </p:sp>
      <p:sp>
        <p:nvSpPr>
          <p:cNvPr id="3" name="Content Placeholder 2">
            <a:extLst>
              <a:ext uri="{FF2B5EF4-FFF2-40B4-BE49-F238E27FC236}">
                <a16:creationId xmlns:a16="http://schemas.microsoft.com/office/drawing/2014/main" id="{DA177BDB-7BCD-471E-93B1-A33E8B29DA7F}"/>
              </a:ext>
            </a:extLst>
          </p:cNvPr>
          <p:cNvSpPr>
            <a:spLocks noGrp="1"/>
          </p:cNvSpPr>
          <p:nvPr>
            <p:ph idx="1"/>
          </p:nvPr>
        </p:nvSpPr>
        <p:spPr/>
        <p:txBody>
          <a:bodyPr/>
          <a:lstStyle/>
          <a:p>
            <a:r>
              <a:rPr lang="en-GB" dirty="0"/>
              <a:t>Electronic communication (from the Practice System to the hospital system)</a:t>
            </a:r>
          </a:p>
          <a:p>
            <a:r>
              <a:rPr lang="en-GB" dirty="0"/>
              <a:t>Phone call</a:t>
            </a:r>
          </a:p>
          <a:p>
            <a:r>
              <a:rPr lang="en-GB" dirty="0"/>
              <a:t>Letter / Secure email</a:t>
            </a:r>
          </a:p>
          <a:p>
            <a:r>
              <a:rPr lang="en-GB" dirty="0"/>
              <a:t>The request details sit on both the GP and the hospital system</a:t>
            </a:r>
          </a:p>
          <a:p>
            <a:r>
              <a:rPr lang="en-GB" dirty="0"/>
              <a:t>The hospital creates an appointment for you; date, time, clinic, instructions</a:t>
            </a:r>
            <a:r>
              <a:rPr lang="en-GB" dirty="0">
                <a:solidFill>
                  <a:srgbClr val="FF0000"/>
                </a:solidFill>
              </a:rPr>
              <a:t>**</a:t>
            </a:r>
          </a:p>
        </p:txBody>
      </p:sp>
      <p:grpSp>
        <p:nvGrpSpPr>
          <p:cNvPr id="16" name="Group 15">
            <a:extLst>
              <a:ext uri="{FF2B5EF4-FFF2-40B4-BE49-F238E27FC236}">
                <a16:creationId xmlns:a16="http://schemas.microsoft.com/office/drawing/2014/main" id="{F0C9FE9B-C547-46BD-AB9D-163729D31D8F}"/>
              </a:ext>
            </a:extLst>
          </p:cNvPr>
          <p:cNvGrpSpPr/>
          <p:nvPr/>
        </p:nvGrpSpPr>
        <p:grpSpPr>
          <a:xfrm>
            <a:off x="4648200" y="2280662"/>
            <a:ext cx="6923964" cy="2291338"/>
            <a:chOff x="4648200" y="2280662"/>
            <a:chExt cx="6923964" cy="2291338"/>
          </a:xfrm>
        </p:grpSpPr>
        <p:sp>
          <p:nvSpPr>
            <p:cNvPr id="4" name="TextBox 3">
              <a:extLst>
                <a:ext uri="{FF2B5EF4-FFF2-40B4-BE49-F238E27FC236}">
                  <a16:creationId xmlns:a16="http://schemas.microsoft.com/office/drawing/2014/main" id="{FE173949-1B8A-4548-B761-8AD04AEE8162}"/>
                </a:ext>
              </a:extLst>
            </p:cNvPr>
            <p:cNvSpPr txBox="1"/>
            <p:nvPr/>
          </p:nvSpPr>
          <p:spPr>
            <a:xfrm>
              <a:off x="8447334" y="2362200"/>
              <a:ext cx="3124830" cy="584775"/>
            </a:xfrm>
            <a:prstGeom prst="rect">
              <a:avLst/>
            </a:prstGeom>
            <a:solidFill>
              <a:schemeClr val="bg1"/>
            </a:solidFill>
            <a:ln>
              <a:noFill/>
            </a:ln>
          </p:spPr>
          <p:txBody>
            <a:bodyPr wrap="none" rtlCol="0">
              <a:spAutoFit/>
            </a:bodyPr>
            <a:lstStyle/>
            <a:p>
              <a:r>
                <a:rPr lang="en-GB" sz="3200" dirty="0">
                  <a:solidFill>
                    <a:srgbClr val="EF5AA1"/>
                  </a:solidFill>
                </a:rPr>
                <a:t>“Structured data”</a:t>
              </a:r>
            </a:p>
          </p:txBody>
        </p:sp>
        <p:cxnSp>
          <p:nvCxnSpPr>
            <p:cNvPr id="7" name="Straight Arrow Connector 6">
              <a:extLst>
                <a:ext uri="{FF2B5EF4-FFF2-40B4-BE49-F238E27FC236}">
                  <a16:creationId xmlns:a16="http://schemas.microsoft.com/office/drawing/2014/main" id="{7E0BB841-7C86-4A2A-9963-76783239565F}"/>
                </a:ext>
              </a:extLst>
            </p:cNvPr>
            <p:cNvCxnSpPr>
              <a:stCxn id="4" idx="1"/>
            </p:cNvCxnSpPr>
            <p:nvPr/>
          </p:nvCxnSpPr>
          <p:spPr>
            <a:xfrm flipH="1" flipV="1">
              <a:off x="4648200" y="2280662"/>
              <a:ext cx="3799134" cy="373926"/>
            </a:xfrm>
            <a:prstGeom prst="straightConnector1">
              <a:avLst/>
            </a:prstGeom>
            <a:ln>
              <a:solidFill>
                <a:srgbClr val="EF5AA1"/>
              </a:solidFill>
              <a:tailEnd type="triangle" w="lg" len="lg"/>
            </a:ln>
          </p:spPr>
          <p:style>
            <a:lnRef idx="2">
              <a:schemeClr val="accent2"/>
            </a:lnRef>
            <a:fillRef idx="0">
              <a:schemeClr val="accent2"/>
            </a:fillRef>
            <a:effectRef idx="1">
              <a:schemeClr val="accent2"/>
            </a:effectRef>
            <a:fontRef idx="minor">
              <a:schemeClr val="tx1"/>
            </a:fontRef>
          </p:style>
        </p:cxnSp>
        <p:cxnSp>
          <p:nvCxnSpPr>
            <p:cNvPr id="8" name="Straight Arrow Connector 7">
              <a:extLst>
                <a:ext uri="{FF2B5EF4-FFF2-40B4-BE49-F238E27FC236}">
                  <a16:creationId xmlns:a16="http://schemas.microsoft.com/office/drawing/2014/main" id="{FBE7DC29-84CD-45F8-BAE5-23992791C0E0}"/>
                </a:ext>
              </a:extLst>
            </p:cNvPr>
            <p:cNvCxnSpPr>
              <a:cxnSpLocks/>
              <a:stCxn id="4" idx="2"/>
            </p:cNvCxnSpPr>
            <p:nvPr/>
          </p:nvCxnSpPr>
          <p:spPr>
            <a:xfrm flipH="1">
              <a:off x="9220201" y="2946975"/>
              <a:ext cx="789548" cy="1625025"/>
            </a:xfrm>
            <a:prstGeom prst="straightConnector1">
              <a:avLst/>
            </a:prstGeom>
            <a:ln>
              <a:solidFill>
                <a:srgbClr val="EF5AA1"/>
              </a:solidFill>
              <a:tailEnd type="triangle" w="lg" len="lg"/>
            </a:ln>
          </p:spPr>
          <p:style>
            <a:lnRef idx="2">
              <a:schemeClr val="accent2"/>
            </a:lnRef>
            <a:fillRef idx="0">
              <a:schemeClr val="accent2"/>
            </a:fillRef>
            <a:effectRef idx="1">
              <a:schemeClr val="accent2"/>
            </a:effectRef>
            <a:fontRef idx="minor">
              <a:schemeClr val="tx1"/>
            </a:fontRef>
          </p:style>
        </p:cxnSp>
      </p:grpSp>
      <p:grpSp>
        <p:nvGrpSpPr>
          <p:cNvPr id="17" name="Group 16">
            <a:extLst>
              <a:ext uri="{FF2B5EF4-FFF2-40B4-BE49-F238E27FC236}">
                <a16:creationId xmlns:a16="http://schemas.microsoft.com/office/drawing/2014/main" id="{E0DD879A-CC22-4AA6-A377-FE15B4F7A9AF}"/>
              </a:ext>
            </a:extLst>
          </p:cNvPr>
          <p:cNvGrpSpPr/>
          <p:nvPr/>
        </p:nvGrpSpPr>
        <p:grpSpPr>
          <a:xfrm>
            <a:off x="4572001" y="3581400"/>
            <a:ext cx="6625068" cy="2398570"/>
            <a:chOff x="4572001" y="3581400"/>
            <a:chExt cx="6625068" cy="2398570"/>
          </a:xfrm>
        </p:grpSpPr>
        <p:sp>
          <p:nvSpPr>
            <p:cNvPr id="5" name="TextBox 4">
              <a:extLst>
                <a:ext uri="{FF2B5EF4-FFF2-40B4-BE49-F238E27FC236}">
                  <a16:creationId xmlns:a16="http://schemas.microsoft.com/office/drawing/2014/main" id="{881E2537-7810-42A2-A18F-6A82227A625D}"/>
                </a:ext>
              </a:extLst>
            </p:cNvPr>
            <p:cNvSpPr txBox="1"/>
            <p:nvPr/>
          </p:nvSpPr>
          <p:spPr>
            <a:xfrm>
              <a:off x="7620000" y="5395195"/>
              <a:ext cx="3577069" cy="584775"/>
            </a:xfrm>
            <a:prstGeom prst="rect">
              <a:avLst/>
            </a:prstGeom>
            <a:noFill/>
          </p:spPr>
          <p:txBody>
            <a:bodyPr wrap="none" rtlCol="0">
              <a:spAutoFit/>
            </a:bodyPr>
            <a:lstStyle/>
            <a:p>
              <a:r>
                <a:rPr lang="en-GB" sz="3200" dirty="0">
                  <a:solidFill>
                    <a:srgbClr val="EF5AA1"/>
                  </a:solidFill>
                </a:rPr>
                <a:t>“Unstructured data”</a:t>
              </a:r>
            </a:p>
          </p:txBody>
        </p:sp>
        <p:cxnSp>
          <p:nvCxnSpPr>
            <p:cNvPr id="11" name="Straight Arrow Connector 10">
              <a:extLst>
                <a:ext uri="{FF2B5EF4-FFF2-40B4-BE49-F238E27FC236}">
                  <a16:creationId xmlns:a16="http://schemas.microsoft.com/office/drawing/2014/main" id="{04C92AD0-D048-449F-AD2A-D53168DDDB35}"/>
                </a:ext>
              </a:extLst>
            </p:cNvPr>
            <p:cNvCxnSpPr>
              <a:cxnSpLocks/>
            </p:cNvCxnSpPr>
            <p:nvPr/>
          </p:nvCxnSpPr>
          <p:spPr>
            <a:xfrm flipH="1" flipV="1">
              <a:off x="4572001" y="3581400"/>
              <a:ext cx="4648199" cy="1813796"/>
            </a:xfrm>
            <a:prstGeom prst="straightConnector1">
              <a:avLst/>
            </a:prstGeom>
            <a:ln>
              <a:solidFill>
                <a:srgbClr val="EF5AA1"/>
              </a:solidFill>
              <a:tailEnd type="triangle" w="lg" len="lg"/>
            </a:ln>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43649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3C69A-B220-4672-B1A4-2103531532AD}"/>
              </a:ext>
            </a:extLst>
          </p:cNvPr>
          <p:cNvSpPr>
            <a:spLocks noGrp="1"/>
          </p:cNvSpPr>
          <p:nvPr>
            <p:ph type="title"/>
          </p:nvPr>
        </p:nvSpPr>
        <p:spPr/>
        <p:txBody>
          <a:bodyPr/>
          <a:lstStyle/>
          <a:p>
            <a:r>
              <a:rPr lang="en-GB" dirty="0"/>
              <a:t>Your hospital appointment</a:t>
            </a:r>
          </a:p>
        </p:txBody>
      </p:sp>
      <p:sp>
        <p:nvSpPr>
          <p:cNvPr id="3" name="Content Placeholder 2">
            <a:extLst>
              <a:ext uri="{FF2B5EF4-FFF2-40B4-BE49-F238E27FC236}">
                <a16:creationId xmlns:a16="http://schemas.microsoft.com/office/drawing/2014/main" id="{DA177BDB-7BCD-471E-93B1-A33E8B29DA7F}"/>
              </a:ext>
            </a:extLst>
          </p:cNvPr>
          <p:cNvSpPr>
            <a:spLocks noGrp="1"/>
          </p:cNvSpPr>
          <p:nvPr>
            <p:ph idx="1"/>
          </p:nvPr>
        </p:nvSpPr>
        <p:spPr/>
        <p:txBody>
          <a:bodyPr/>
          <a:lstStyle/>
          <a:p>
            <a:r>
              <a:rPr lang="en-GB" dirty="0"/>
              <a:t>“What’s your name, address and date of birth?”</a:t>
            </a:r>
          </a:p>
          <a:p>
            <a:r>
              <a:rPr lang="en-GB" dirty="0"/>
              <a:t>(not for the first time)</a:t>
            </a:r>
          </a:p>
          <a:p>
            <a:r>
              <a:rPr lang="en-GB" dirty="0"/>
              <a:t>The hospital records (or checks) your details, and records you as attending</a:t>
            </a:r>
          </a:p>
        </p:txBody>
      </p:sp>
    </p:spTree>
    <p:extLst>
      <p:ext uri="{BB962C8B-B14F-4D97-AF65-F5344CB8AC3E}">
        <p14:creationId xmlns:p14="http://schemas.microsoft.com/office/powerpoint/2010/main" val="3473899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20415</TotalTime>
  <Words>830</Words>
  <Application>Microsoft Office PowerPoint</Application>
  <PresentationFormat>Widescreen</PresentationFormat>
  <Paragraphs>103</Paragraphs>
  <Slides>16</Slides>
  <Notes>4</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DATA-CAN PPIE Meeting “From consultation to dataset” PART 1 – Data to manage your care</vt:lpstr>
      <vt:lpstr>The journey of data – from consultation to dataset</vt:lpstr>
      <vt:lpstr>The start of your data journey</vt:lpstr>
      <vt:lpstr>What is in your GP record?</vt:lpstr>
      <vt:lpstr>PowerPoint Presentation</vt:lpstr>
      <vt:lpstr>How your GP records information</vt:lpstr>
      <vt:lpstr>I have a lump.  I’ll see my GP.</vt:lpstr>
      <vt:lpstr>The referral from your GP to the hospital</vt:lpstr>
      <vt:lpstr>Your hospital appointment</vt:lpstr>
      <vt:lpstr>Your hospital record…….</vt:lpstr>
      <vt:lpstr>Your hospital record…….</vt:lpstr>
      <vt:lpstr>Your hospital record…….</vt:lpstr>
      <vt:lpstr>Here is a hospital record…….</vt:lpstr>
      <vt:lpstr>If you are on a clinical trial….</vt:lpstr>
      <vt:lpstr>Questions?</vt:lpstr>
      <vt:lpstr>END OF PART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NCRI Consumers Education</dc:title>
  <dc:creator>Administrator</dc:creator>
  <cp:lastModifiedBy>CARRIGAN, Chris (NHS DIGITAL)</cp:lastModifiedBy>
  <cp:revision>105</cp:revision>
  <dcterms:created xsi:type="dcterms:W3CDTF">2016-09-26T20:49:42Z</dcterms:created>
  <dcterms:modified xsi:type="dcterms:W3CDTF">2020-10-20T09:56:23Z</dcterms:modified>
</cp:coreProperties>
</file>